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  <p:sldMasterId id="2147483710" r:id="rId2"/>
    <p:sldMasterId id="2147483711" r:id="rId3"/>
    <p:sldMasterId id="2147483712" r:id="rId4"/>
    <p:sldMasterId id="2147483713" r:id="rId5"/>
  </p:sldMasterIdLst>
  <p:notesMasterIdLst>
    <p:notesMasterId r:id="rId7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74"/>
      <p:bold r:id="rId75"/>
      <p:italic r:id="rId76"/>
      <p:boldItalic r:id="rId77"/>
    </p:embeddedFont>
    <p:embeddedFont>
      <p:font typeface="Open Sans" panose="020B0604020202020204" charset="0"/>
      <p:regular r:id="rId78"/>
      <p:bold r:id="rId79"/>
      <p:italic r:id="rId80"/>
      <p:boldItalic r:id="rId81"/>
    </p:embeddedFont>
    <p:embeddedFont>
      <p:font typeface="Roboto" panose="020B060402020202020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font" Target="fonts/font11.fntdata"/><Relationship Id="rId89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font" Target="fonts/font1.fntdata"/><Relationship Id="rId79" Type="http://schemas.openxmlformats.org/officeDocument/2006/relationships/font" Target="fonts/font6.fntdata"/><Relationship Id="rId5" Type="http://schemas.openxmlformats.org/officeDocument/2006/relationships/slideMaster" Target="slideMasters/slideMaster5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font" Target="fonts/font4.fntdata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font" Target="fonts/font7.fntdata"/><Relationship Id="rId85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font" Target="fonts/font2.fntdata"/><Relationship Id="rId83" Type="http://schemas.openxmlformats.org/officeDocument/2006/relationships/font" Target="fonts/font10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notesMaster" Target="notesMasters/notesMaster1.xml"/><Relationship Id="rId78" Type="http://schemas.openxmlformats.org/officeDocument/2006/relationships/font" Target="fonts/font5.fntdata"/><Relationship Id="rId81" Type="http://schemas.openxmlformats.org/officeDocument/2006/relationships/font" Target="fonts/font8.fntdata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font" Target="fonts/font3.fntdata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viewProps" Target="viewProps.xml"/><Relationship Id="rId61" Type="http://schemas.openxmlformats.org/officeDocument/2006/relationships/slide" Target="slides/slide56.xml"/><Relationship Id="rId82" Type="http://schemas.openxmlformats.org/officeDocument/2006/relationships/font" Target="fonts/font9.fntdata"/><Relationship Id="rId19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gif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6d7d9d49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6d7d9d49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683f9263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683f9263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3f9263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3f9263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7faf6a644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7faf6a644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7faf6a644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7faf6a644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babc7de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7babc7de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7faf6a64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7faf6a64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683f9263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683f9263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a41e62f7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5a41e62f7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a3800b80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5a3800b80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83f9263f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683f9263f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6ff707b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6ff707b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5a3800b80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5a3800b80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a41e62f7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5a41e62f7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faf6a64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faf6a64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faf6a644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faf6a644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6fdbee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6fdbee6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950c00dfc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950c00dfc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950c00dfc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950c00dfc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6ebaa6d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6ebaa6d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651832b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651832b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8054c76f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8054c76f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6fdbee6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6fdbee6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c6fdbee6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c6fdbee6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c6fdbee6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c6fdbee6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6fdbee6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6fdbee6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6fdbee6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6fdbee6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950c00d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950c00d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6fdbee6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6fdbee6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c6fdbee6f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c6fdbee6f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c6fdbee6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c6fdbee6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c6fdbee6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c6fdbee6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7faf6a644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7faf6a644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c6fdbee6f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c6fdbee6f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c6fdbee6f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c6fdbee6f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c6fdbee6f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c6fdbee6f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fdbee6f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fdbee6f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c6fdbee6f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c6fdbee6f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8043c3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68043c3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7faf6a64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7faf6a64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683f9263f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683f9263f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7faf6a644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7faf6a644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7faf6a644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7faf6a644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7faf6a644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7faf6a644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683f9263f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683f9263f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83f9263f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683f9263f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94f28ab1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94f28ab1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685fb2e68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685fb2e68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68043c3c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68043c3c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measurements that you should use for your dimensions.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independent pixels are independent of screen resolution.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10px will look a lot smaller on a higher resolution screen, but Android will scale 10dp to look right on different resolution screens.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does the same for text size. 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950c00dfc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950c00dfc_1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7faf6a644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7faf6a644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7faf6a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7faf6a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683f9263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683f9263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a41e62f7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a41e62f7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214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a41e62f7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a41e62f7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c6438653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c6438653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a41e62f7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a41e62f7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hyperlink" Target="https://creativecommons.org/licenses/by/4.0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Relationship Id="rId5" Type="http://schemas.openxmlformats.org/officeDocument/2006/relationships/hyperlink" Target="http://creativecommons.org/licenses/by-nc/4.0/" TargetMode="External"/><Relationship Id="rId4" Type="http://schemas.openxmlformats.org/officeDocument/2006/relationships/image" Target="../media/image6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Relationship Id="rId5" Type="http://schemas.openxmlformats.org/officeDocument/2006/relationships/hyperlink" Target="http://creativecommons.org/licenses/by-nc/4.0/" TargetMode="External"/><Relationship Id="rId4" Type="http://schemas.openxmlformats.org/officeDocument/2006/relationships/image" Target="../media/image6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6.png"/><Relationship Id="rId4" Type="http://schemas.openxmlformats.org/officeDocument/2006/relationships/hyperlink" Target="http://creativecommons.org/licenses/by-nc/4.0/" TargetMode="Externa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4CAF50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sz="5200" b="1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2" descr="Android-Developer-Cover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2" descr="foot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330475" y="4707300"/>
            <a:ext cx="23022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r>
              <a:rPr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ubTitle" idx="1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ubTitle" idx="2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2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 descr="DeveloperDays-Europe-Slide-Templates_updated-03.jpg"/>
          <p:cNvPicPr preferRelativeResize="0"/>
          <p:nvPr/>
        </p:nvPicPr>
        <p:blipFill rotWithShape="1">
          <a:blip r:embed="rId2">
            <a:alphaModFix/>
          </a:blip>
          <a:srcRect l="29" r="19"/>
          <a:stretch/>
        </p:blipFill>
        <p:spPr>
          <a:xfrm>
            <a:off x="0" y="0"/>
            <a:ext cx="9143998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4CAF50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sz="5200" b="1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subTitle" idx="1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CAF5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marL="914400" lvl="1" indent="-355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body" idx="1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2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CAF50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body" idx="1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6" descr="Android-Developer-Cover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sldNum" idx="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subTitle" idx="1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3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28" name="Google Shape;128;p26" descr="foot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>
            <a:spLocks noGrp="1"/>
          </p:cNvSpPr>
          <p:nvPr>
            <p:ph type="sldNum" idx="4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4CAF50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sz="5200" b="1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subTitle" idx="1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2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CAF50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>
            <a:spLocks noGrp="1"/>
          </p:cNvSpPr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3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marL="914400" lvl="1" indent="-355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54" name="Google Shape;154;p3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>
            <a:spLocks noGrp="1"/>
          </p:cNvSpPr>
          <p:nvPr>
            <p:ph type="body" idx="1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body" idx="2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marL="914400" lvl="1" indent="-355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3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7" name="Google Shape;167;p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8" name="Google Shape;168;p3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5" name="Google Shape;175;p3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6" name="Google Shape;176;p3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3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>
            <a:spLocks noGrp="1"/>
          </p:cNvSpPr>
          <p:nvPr>
            <p:ph type="body" idx="1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180" name="Google Shape;180;p3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3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9" descr="Android-Developer-Cover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9" descr="foot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9"/>
          <p:cNvSpPr txBox="1">
            <a:spLocks noGrp="1"/>
          </p:cNvSpPr>
          <p:nvPr>
            <p:ph type="sldNum" idx="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9"/>
          <p:cNvSpPr txBox="1">
            <a:spLocks noGrp="1"/>
          </p:cNvSpPr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2" name="Google Shape;192;p39"/>
          <p:cNvSpPr txBox="1">
            <a:spLocks noGrp="1"/>
          </p:cNvSpPr>
          <p:nvPr>
            <p:ph type="subTitle" idx="1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3" name="Google Shape;193;p39"/>
          <p:cNvSpPr txBox="1">
            <a:spLocks noGrp="1"/>
          </p:cNvSpPr>
          <p:nvPr>
            <p:ph type="sldNum" idx="3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9"/>
          <p:cNvSpPr txBox="1">
            <a:spLocks noGrp="1"/>
          </p:cNvSpPr>
          <p:nvPr>
            <p:ph type="subTitle" idx="4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195" name="Google Shape;1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4CAF50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>
            <a:spLocks noGrp="1"/>
          </p:cNvSpPr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sz="5200" b="1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2" name="Google Shape;212;p42"/>
          <p:cNvSpPr txBox="1">
            <a:spLocks noGrp="1"/>
          </p:cNvSpPr>
          <p:nvPr>
            <p:ph type="subTitle" idx="1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42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CAF50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6" name="Google Shape;216;p43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4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55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44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>
            <a:spLocks noGrp="1"/>
          </p:cNvSpPr>
          <p:nvPr>
            <p:ph type="body" idx="1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4" name="Google Shape;224;p45"/>
          <p:cNvSpPr txBox="1">
            <a:spLocks noGrp="1"/>
          </p:cNvSpPr>
          <p:nvPr>
            <p:ph type="body" idx="2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5" name="Google Shape;225;p45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45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6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46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4" name="Google Shape;234;p4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5" name="Google Shape;235;p47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8" name="Google Shape;238;p48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9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4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2" name="Google Shape;242;p4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3" name="Google Shape;243;p4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4" name="Google Shape;244;p49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0"/>
          <p:cNvSpPr txBox="1">
            <a:spLocks noGrp="1"/>
          </p:cNvSpPr>
          <p:nvPr>
            <p:ph type="body" idx="1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247" name="Google Shape;247;p50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1" name="Google Shape;251;p51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52" descr="Android-Developer-Cover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52" descr="foot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2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2"/>
          <p:cNvSpPr txBox="1">
            <a:spLocks noGrp="1"/>
          </p:cNvSpPr>
          <p:nvPr>
            <p:ph type="sldNum" idx="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2"/>
          <p:cNvSpPr txBox="1">
            <a:spLocks noGrp="1"/>
          </p:cNvSpPr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9" name="Google Shape;259;p52"/>
          <p:cNvSpPr txBox="1">
            <a:spLocks noGrp="1"/>
          </p:cNvSpPr>
          <p:nvPr>
            <p:ph type="subTitle" idx="1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0" name="Google Shape;260;p52"/>
          <p:cNvSpPr txBox="1">
            <a:spLocks noGrp="1"/>
          </p:cNvSpPr>
          <p:nvPr>
            <p:ph type="sldNum" idx="3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2"/>
          <p:cNvSpPr txBox="1">
            <a:spLocks noGrp="1"/>
          </p:cNvSpPr>
          <p:nvPr>
            <p:ph type="subTitle" idx="4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3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4CAF50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>
            <a:spLocks noGrp="1"/>
          </p:cNvSpPr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sz="5200" b="1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9" name="Google Shape;279;p55"/>
          <p:cNvSpPr txBox="1">
            <a:spLocks noGrp="1"/>
          </p:cNvSpPr>
          <p:nvPr>
            <p:ph type="subTitle" idx="1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0" name="Google Shape;280;p5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4CAF50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 txBox="1">
            <a:spLocks noGrp="1"/>
          </p:cNvSpPr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3" name="Google Shape;283;p5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FFFFFF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57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57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55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5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8"/>
          <p:cNvSpPr txBox="1">
            <a:spLocks noGrp="1"/>
          </p:cNvSpPr>
          <p:nvPr>
            <p:ph type="body" idx="1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1" name="Google Shape;291;p58"/>
          <p:cNvSpPr txBox="1">
            <a:spLocks noGrp="1"/>
          </p:cNvSpPr>
          <p:nvPr>
            <p:ph type="body" idx="2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2" name="Google Shape;292;p5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5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5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5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5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1" name="Google Shape;301;p6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2" name="Google Shape;302;p6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5" name="Google Shape;305;p6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6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9" name="Google Shape;309;p6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0" name="Google Shape;310;p6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1" name="Google Shape;311;p6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>
            <a:spLocks noGrp="1"/>
          </p:cNvSpPr>
          <p:nvPr>
            <p:ph type="body" idx="1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314" name="Google Shape;314;p6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6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8" name="Google Shape;318;p6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65" descr="Android-Developer-Cover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65" descr="foote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65"/>
          <p:cNvSpPr txBox="1">
            <a:spLocks noGrp="1"/>
          </p:cNvSpPr>
          <p:nvPr>
            <p:ph type="sldNum" idx="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65"/>
          <p:cNvSpPr txBox="1">
            <a:spLocks noGrp="1"/>
          </p:cNvSpPr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5" name="Google Shape;325;p65"/>
          <p:cNvSpPr txBox="1">
            <a:spLocks noGrp="1"/>
          </p:cNvSpPr>
          <p:nvPr>
            <p:ph type="subTitle" idx="1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6" name="Google Shape;326;p65"/>
          <p:cNvSpPr txBox="1">
            <a:spLocks noGrp="1"/>
          </p:cNvSpPr>
          <p:nvPr>
            <p:ph type="sldNum" idx="3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65"/>
          <p:cNvSpPr txBox="1">
            <a:spLocks noGrp="1"/>
          </p:cNvSpPr>
          <p:nvPr>
            <p:ph type="subTitle" idx="4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65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Creative Commons Attribution-NonCommercial 4.0 International License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2375" y="4748263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5"/>
          <p:cNvSpPr txBox="1"/>
          <p:nvPr/>
        </p:nvSpPr>
        <p:spPr>
          <a:xfrm>
            <a:off x="2381682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65"/>
          <p:cNvSpPr txBox="1"/>
          <p:nvPr/>
        </p:nvSpPr>
        <p:spPr>
          <a:xfrm>
            <a:off x="4481227" y="4668925"/>
            <a:ext cx="13383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Text and  </a:t>
            </a: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Scrolling Views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hyperlink" Target="https://creativecommons.org/licenses/by/4.0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hyperlink" Target="https://creativecommons.org/licenses/by/4.0/" TargetMode="Externa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hyperlink" Target="https://creativecommons.org/licenses/by/4.0/" TargetMode="Externa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hyperlink" Target="https://creativecommons.org/licenses/by/4.0/" TargetMode="Externa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footer.pn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sz="3600" b="1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07150" y="4761375"/>
            <a:ext cx="2325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16"/>
              </a:rPr>
              <a:t>Creative Commons Attribution 4.0 International License</a:t>
            </a: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descr="footer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sz="3600" b="1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 descr="footer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sz="3600" b="1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4407225" y="4587750"/>
            <a:ext cx="120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2229275" y="4761375"/>
            <a:ext cx="2314200" cy="2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15"/>
              </a:rPr>
              <a:t>Creative Commons Attribution 4.0 International License</a:t>
            </a: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1" descr="footer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sz="3600" b="1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04" name="Google Shape;204;p41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2279675" y="4761375"/>
            <a:ext cx="23166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15"/>
              </a:rPr>
              <a:t>Creative Commons Attribution 4.0 International License</a:t>
            </a: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4407225" y="4587750"/>
            <a:ext cx="130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 b="1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54" descr="footer.png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sz="3600" b="1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1" name="Google Shape;271;p5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54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lang="en" sz="900" i="1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15"/>
              </a:rPr>
              <a:t>Creative Commons Attribution 4.0 International License</a:t>
            </a:r>
            <a:r>
              <a:rPr lang="en" sz="900" i="1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i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2293925" y="4761375"/>
            <a:ext cx="22992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54"/>
          <p:cNvSpPr txBox="1"/>
          <p:nvPr/>
        </p:nvSpPr>
        <p:spPr>
          <a:xfrm>
            <a:off x="4481225" y="4592725"/>
            <a:ext cx="12897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content/Context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view/View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eveloper.android.com/training/custom-views/create-view.html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support/constraint/ConstraintLayout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eveloper.android.com/reference/android/support/v7/widget/RecyclerView.html" TargetMode="External"/><Relationship Id="rId4" Type="http://schemas.openxmlformats.org/officeDocument/2006/relationships/hyperlink" Target="https://developer.android.com/reference/android/widget/ScrollView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view/ViewGroup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gi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android/reference/com/google/android/gms/location/DetectedActivity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1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android.com/guide/topics/ui/layout-objects.html" TargetMode="External"/><Relationship Id="rId3" Type="http://schemas.openxmlformats.org/officeDocument/2006/relationships/hyperlink" Target="http://developer.android.com/reference/android/view/View.html" TargetMode="External"/><Relationship Id="rId7" Type="http://schemas.openxmlformats.org/officeDocument/2006/relationships/hyperlink" Target="http://developer.android.com/guide/topics/ui/declaring-layout.html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://developer.android.com/reference/android/widget/TextView.html" TargetMode="External"/><Relationship Id="rId5" Type="http://schemas.openxmlformats.org/officeDocument/2006/relationships/hyperlink" Target="http://developer.android.com/reference/android/widget/Button.html" TargetMode="External"/><Relationship Id="rId4" Type="http://schemas.openxmlformats.org/officeDocument/2006/relationships/hyperlink" Target="https://en.wikipedia.org/wiki/Device_independent_pixel" TargetMode="Externa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://developer.android.com/tools/studio/index.html" TargetMode="External"/><Relationship Id="rId13" Type="http://schemas.openxmlformats.org/officeDocument/2006/relationships/hyperlink" Target="https://en.wikipedia.org/wiki/Architectural_pattern" TargetMode="External"/><Relationship Id="rId3" Type="http://schemas.openxmlformats.org/officeDocument/2006/relationships/hyperlink" Target="http://developer.android.com/guide/topics/resources/index.html" TargetMode="External"/><Relationship Id="rId7" Type="http://schemas.openxmlformats.org/officeDocument/2006/relationships/hyperlink" Target="http://www.color-hex.com/" TargetMode="External"/><Relationship Id="rId12" Type="http://schemas.openxmlformats.org/officeDocument/2006/relationships/hyperlink" Target="https://en.wikipedia.org/wiki/Model%E2%80%93view%E2%80%93presenter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://developer.android.com/training/multiscreen/screendensities.html" TargetMode="External"/><Relationship Id="rId11" Type="http://schemas.openxmlformats.org/officeDocument/2006/relationships/hyperlink" Target="https://developers.google.com/android/for-all/vocab-words/" TargetMode="External"/><Relationship Id="rId5" Type="http://schemas.openxmlformats.org/officeDocument/2006/relationships/hyperlink" Target="http://developer.android.com/reference/android/R.color.html" TargetMode="External"/><Relationship Id="rId10" Type="http://schemas.openxmlformats.org/officeDocument/2006/relationships/hyperlink" Target="https://developer.android.com/guide/topics/ui/overview.html" TargetMode="External"/><Relationship Id="rId4" Type="http://schemas.openxmlformats.org/officeDocument/2006/relationships/hyperlink" Target="https://developer.android.com/reference/android/graphics/Color.html" TargetMode="External"/><Relationship Id="rId9" Type="http://schemas.openxmlformats.org/officeDocument/2006/relationships/hyperlink" Target="http://developer.android.com/tools/help/image-asset-studio.html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-developer-training.github.io/android-developer-fundamentals-course-concepts-v2/unit-1-get-started/lesson-1-build-your-first-app/1-2-c-layouts-and-resources-for-the-ui/1-2-c-layouts-and-resources-for-the-ui.html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codelabs.developers.google.com/codelabs/android-training-layout-editor-part-b" TargetMode="External"/><Relationship Id="rId4" Type="http://schemas.openxmlformats.org/officeDocument/2006/relationships/hyperlink" Target="https://codelabs.developers.google.com/codelabs/android-training-layout-editor-part-a" TargetMode="Externa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android.com/reference/android/widget/ScrollView.html" TargetMode="External"/><Relationship Id="rId3" Type="http://schemas.openxmlformats.org/officeDocument/2006/relationships/hyperlink" Target="http://developer.android.com/reference/android/view/View.html" TargetMode="External"/><Relationship Id="rId7" Type="http://schemas.openxmlformats.org/officeDocument/2006/relationships/hyperlink" Target="https://developer.android.com/guide/topics/ui/menus.html" TargetMode="External"/><Relationship Id="rId12" Type="http://schemas.openxmlformats.org/officeDocument/2006/relationships/hyperlink" Target="https://developer.android.com/reference/android/widget/LinearLayout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eveloper.android.com/reference/android/widget/Button.html" TargetMode="External"/><Relationship Id="rId11" Type="http://schemas.openxmlformats.org/officeDocument/2006/relationships/hyperlink" Target="https://developer.android.com/reference/android/support/constraint/ConstraintLayout.html" TargetMode="External"/><Relationship Id="rId5" Type="http://schemas.openxmlformats.org/officeDocument/2006/relationships/hyperlink" Target="https://developer.android.com/reference/android/widget/EditText.html" TargetMode="External"/><Relationship Id="rId10" Type="http://schemas.openxmlformats.org/officeDocument/2006/relationships/hyperlink" Target="https://developer.android.com/reference/android/widget/ImageView.html" TargetMode="External"/><Relationship Id="rId4" Type="http://schemas.openxmlformats.org/officeDocument/2006/relationships/hyperlink" Target="http://developer.android.com/reference/android/widget/TextView.html" TargetMode="External"/><Relationship Id="rId9" Type="http://schemas.openxmlformats.org/officeDocument/2006/relationships/hyperlink" Target="https://developer.android.com/reference/android/widget/RecyclerView.html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1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39" name="Google Shape;339;p67"/>
          <p:cNvSpPr txBox="1">
            <a:spLocks noGrp="1"/>
          </p:cNvSpPr>
          <p:nvPr>
            <p:ph type="sldNum" idx="4294967295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40" name="Google Shape;340;p67"/>
          <p:cNvSpPr txBox="1">
            <a:spLocks noGrp="1"/>
          </p:cNvSpPr>
          <p:nvPr>
            <p:ph type="title"/>
          </p:nvPr>
        </p:nvSpPr>
        <p:spPr>
          <a:xfrm>
            <a:off x="195700" y="1288400"/>
            <a:ext cx="4045200" cy="151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341" name="Google Shape;341;p67"/>
          <p:cNvSpPr txBox="1">
            <a:spLocks noGrp="1"/>
          </p:cNvSpPr>
          <p:nvPr>
            <p:ph type="sldNum" idx="4294967295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42" name="Google Shape;342;p67"/>
          <p:cNvSpPr txBox="1">
            <a:spLocks noGrp="1"/>
          </p:cNvSpPr>
          <p:nvPr>
            <p:ph type="subTitle" idx="2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343" name="Google Shape;343;p67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Android Studio layout editor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7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16" name="Google Shape;41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2400"/>
            <a:ext cx="5174699" cy="35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76"/>
          <p:cNvSpPr txBox="1">
            <a:spLocks noGrp="1"/>
          </p:cNvSpPr>
          <p:nvPr>
            <p:ph type="body" idx="1"/>
          </p:nvPr>
        </p:nvSpPr>
        <p:spPr>
          <a:xfrm>
            <a:off x="5894175" y="1100750"/>
            <a:ext cx="2938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XML layout file 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b="1">
                <a:solidFill>
                  <a:schemeClr val="dk1"/>
                </a:solidFill>
              </a:rPr>
              <a:t>Design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lang="en" sz="2000" b="1">
                <a:solidFill>
                  <a:schemeClr val="dk1"/>
                </a:solidFill>
              </a:rPr>
              <a:t>Text</a:t>
            </a:r>
            <a:r>
              <a:rPr lang="en" sz="2000">
                <a:solidFill>
                  <a:schemeClr val="dk1"/>
                </a:solidFill>
              </a:rPr>
              <a:t> tabs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b="1">
                <a:solidFill>
                  <a:schemeClr val="dk1"/>
                </a:solidFill>
              </a:rPr>
              <a:t>Palette</a:t>
            </a:r>
            <a:r>
              <a:rPr lang="en" sz="2000">
                <a:solidFill>
                  <a:schemeClr val="dk1"/>
                </a:solidFill>
              </a:rPr>
              <a:t> pane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b="1">
                <a:solidFill>
                  <a:schemeClr val="dk1"/>
                </a:solidFill>
              </a:rPr>
              <a:t>Component Tree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Design and blueprint panes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 b="1">
                <a:solidFill>
                  <a:schemeClr val="dk1"/>
                </a:solidFill>
              </a:rPr>
              <a:t>Attributes</a:t>
            </a:r>
            <a:r>
              <a:rPr lang="en" sz="2000">
                <a:solidFill>
                  <a:schemeClr val="dk1"/>
                </a:solidFill>
              </a:rPr>
              <a:t> tab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7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defined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Consolas"/>
                <a:ea typeface="Consolas"/>
                <a:cs typeface="Consolas"/>
                <a:sym typeface="Consolas"/>
              </a:rPr>
              <a:t>&lt;TextView</a:t>
            </a:r>
            <a:endParaRPr sz="18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android:id="@+id/show_count"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android:layout_width="match_parent"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android:layout_height="wrap_content"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android:background="@color/myBackgroundColor"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android:text="@string/count_initial_value"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android:textColor="@color/colorPrimary"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android:textSize="@dimen/count_text_size"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android:textStyle="bold"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1800" b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7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8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31" name="Google Shape;431;p78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android:&lt;property_name&gt;="&lt;property_value&gt;"</a:t>
            </a:r>
            <a:endParaRPr sz="2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android:layout_width="match_parent"</a:t>
            </a:r>
            <a:endParaRPr sz="2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android:&lt;property_name&gt;="@&lt;resource_type&gt;/resource_id"</a:t>
            </a:r>
            <a:endParaRPr sz="2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android:text="@string/button_label_next"</a:t>
            </a:r>
            <a:endParaRPr sz="2000" b="1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android:&lt;property_name&gt;="@+id/view_id"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android:id="@+id/show_count"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9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Create View in Java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>
            <a:spLocks noGrp="1"/>
          </p:cNvSpPr>
          <p:nvPr>
            <p:ph type="body" idx="1"/>
          </p:nvPr>
        </p:nvSpPr>
        <p:spPr>
          <a:xfrm>
            <a:off x="311700" y="1457275"/>
            <a:ext cx="84234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7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39" name="Google Shape;439;p79"/>
          <p:cNvSpPr txBox="1"/>
          <p:nvPr/>
        </p:nvSpPr>
        <p:spPr>
          <a:xfrm>
            <a:off x="5287625" y="1097425"/>
            <a:ext cx="1285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rgbClr val="999999"/>
                </a:solidFill>
              </a:rPr>
              <a:t>context</a:t>
            </a:r>
            <a:endParaRPr sz="2400" i="1">
              <a:solidFill>
                <a:srgbClr val="999999"/>
              </a:solidFill>
            </a:endParaRPr>
          </a:p>
        </p:txBody>
      </p:sp>
      <p:cxnSp>
        <p:nvCxnSpPr>
          <p:cNvPr id="440" name="Google Shape;440;p79"/>
          <p:cNvCxnSpPr/>
          <p:nvPr/>
        </p:nvCxnSpPr>
        <p:spPr>
          <a:xfrm flipH="1">
            <a:off x="5919425" y="1651525"/>
            <a:ext cx="11100" cy="487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0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What is the context?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80"/>
          <p:cNvSpPr txBox="1">
            <a:spLocks noGrp="1"/>
          </p:cNvSpPr>
          <p:nvPr>
            <p:ph type="body" idx="1"/>
          </p:nvPr>
        </p:nvSpPr>
        <p:spPr>
          <a:xfrm>
            <a:off x="249125" y="1068450"/>
            <a:ext cx="8520600" cy="3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Context</a:t>
            </a:r>
            <a:r>
              <a:rPr lang="en"/>
              <a:t> is an interface to global information about an application environment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context: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Context context = getApplicationContext();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 is its own context: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8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Custom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 100 (!) different types of views available from the Android system, all children of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class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necessary, </a:t>
            </a:r>
            <a:r>
              <a:rPr lang="en" u="sng">
                <a:solidFill>
                  <a:schemeClr val="hlink"/>
                </a:solidFill>
                <a:hlinkClick r:id="rId4"/>
              </a:rPr>
              <a:t>create custom views</a:t>
            </a:r>
            <a:r>
              <a:rPr lang="en"/>
              <a:t> by subclassing existing views 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/>
              <a:t> class</a:t>
            </a:r>
            <a:endParaRPr/>
          </a:p>
        </p:txBody>
      </p:sp>
      <p:sp>
        <p:nvSpPr>
          <p:cNvPr id="454" name="Google Shape;454;p8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ViewGroup and View hierarchy</a:t>
            </a:r>
            <a:endParaRPr/>
          </a:p>
        </p:txBody>
      </p:sp>
      <p:sp>
        <p:nvSpPr>
          <p:cNvPr id="460" name="Google Shape;460;p8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3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ViewGroup contains "child"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83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P</a:t>
            </a:r>
            <a:r>
              <a:rPr lang="en"/>
              <a:t>ositions</a:t>
            </a:r>
            <a:r>
              <a:rPr lang="en">
                <a:solidFill>
                  <a:srgbClr val="000000"/>
                </a:solidFill>
              </a:rPr>
              <a:t> UI elements using constraint connections to other elements and to the layout edges</a:t>
            </a:r>
            <a:endParaRPr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ScrollView</a:t>
            </a:r>
            <a:r>
              <a:rPr lang="en">
                <a:solidFill>
                  <a:srgbClr val="000000"/>
                </a:solidFill>
              </a:rPr>
              <a:t>: Contains one element and enables scrolling </a:t>
            </a:r>
            <a:endParaRPr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RecyclerView</a:t>
            </a:r>
            <a:r>
              <a:rPr lang="en">
                <a:solidFill>
                  <a:srgbClr val="000000"/>
                </a:solidFill>
              </a:rPr>
              <a:t>: Contains a list of elements and enables scrolling by adding and removing elements dynamically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7" name="Google Shape;467;p8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ViewGroups for layouts </a:t>
            </a:r>
            <a:endParaRPr/>
          </a:p>
        </p:txBody>
      </p:sp>
      <p:sp>
        <p:nvSpPr>
          <p:cNvPr id="473" name="Google Shape;473;p84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Layouts 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are specific types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ViewGroups</a:t>
            </a:r>
            <a:r>
              <a:rPr lang="en"/>
              <a:t> (subclasses of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ViewGroup</a:t>
            </a:r>
            <a:r>
              <a:rPr lang="en"/>
              <a:t>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contain child views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 be in a row, column, grid, table, absolute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rgbClr val="4CAF50"/>
              </a:solidFill>
            </a:endParaRPr>
          </a:p>
        </p:txBody>
      </p:sp>
      <p:sp>
        <p:nvSpPr>
          <p:cNvPr id="474" name="Google Shape;474;p8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5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80" name="Google Shape;480;p8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620048"/>
            <a:ext cx="1952225" cy="14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678" y="1620050"/>
            <a:ext cx="1952225" cy="14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5"/>
          <p:cNvSpPr txBox="1"/>
          <p:nvPr/>
        </p:nvSpPr>
        <p:spPr>
          <a:xfrm>
            <a:off x="9187" y="3265925"/>
            <a:ext cx="2279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LinearLayout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85"/>
          <p:cNvSpPr txBox="1"/>
          <p:nvPr/>
        </p:nvSpPr>
        <p:spPr>
          <a:xfrm>
            <a:off x="2125150" y="3265925"/>
            <a:ext cx="242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5" name="Google Shape;48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6425" y="1620050"/>
            <a:ext cx="1952225" cy="143976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85"/>
          <p:cNvSpPr txBox="1"/>
          <p:nvPr/>
        </p:nvSpPr>
        <p:spPr>
          <a:xfrm>
            <a:off x="4631925" y="3265925"/>
            <a:ext cx="1681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GridLayout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7" name="Google Shape;48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1620049"/>
            <a:ext cx="1952225" cy="143976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85"/>
          <p:cNvSpPr txBox="1"/>
          <p:nvPr/>
        </p:nvSpPr>
        <p:spPr>
          <a:xfrm>
            <a:off x="6658246" y="3265925"/>
            <a:ext cx="1952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TableLayout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9" name="Google Shape;489;p85"/>
          <p:cNvCxnSpPr/>
          <p:nvPr/>
        </p:nvCxnSpPr>
        <p:spPr>
          <a:xfrm>
            <a:off x="3447525" y="2817350"/>
            <a:ext cx="240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90" name="Google Shape;490;p85"/>
          <p:cNvCxnSpPr/>
          <p:nvPr/>
        </p:nvCxnSpPr>
        <p:spPr>
          <a:xfrm flipH="1">
            <a:off x="3011868" y="2594925"/>
            <a:ext cx="370800" cy="13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91" name="Google Shape;491;p85"/>
          <p:cNvCxnSpPr/>
          <p:nvPr/>
        </p:nvCxnSpPr>
        <p:spPr>
          <a:xfrm>
            <a:off x="3317782" y="2594925"/>
            <a:ext cx="537300" cy="129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8"/>
          <p:cNvSpPr txBox="1">
            <a:spLocks noGrp="1"/>
          </p:cNvSpPr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 Layouts and resources for the UI</a:t>
            </a:r>
            <a:endParaRPr/>
          </a:p>
        </p:txBody>
      </p:sp>
      <p:sp>
        <p:nvSpPr>
          <p:cNvPr id="349" name="Google Shape;349;p6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97" name="Google Shape;497;p86"/>
          <p:cNvSpPr txBox="1">
            <a:spLocks noGrp="1"/>
          </p:cNvSpPr>
          <p:nvPr>
            <p:ph type="body" idx="1"/>
          </p:nvPr>
        </p:nvSpPr>
        <p:spPr>
          <a:xfrm>
            <a:off x="311700" y="1021675"/>
            <a:ext cx="8709300" cy="34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Connect views with constraints 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: Horizontal or vertical row</a:t>
            </a:r>
            <a:endParaRPr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RelativeLayout</a:t>
            </a:r>
            <a:r>
              <a:rPr lang="en">
                <a:solidFill>
                  <a:srgbClr val="000000"/>
                </a:solidFill>
              </a:rPr>
              <a:t>: Child views relative to each other</a:t>
            </a:r>
            <a:endParaRPr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TableLayout</a:t>
            </a:r>
            <a:r>
              <a:rPr lang="en">
                <a:solidFill>
                  <a:srgbClr val="000000"/>
                </a:solidFill>
              </a:rPr>
              <a:t>: Rows and columns</a:t>
            </a:r>
            <a:endParaRPr>
              <a:solidFill>
                <a:srgbClr val="000000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FrameLayout</a:t>
            </a:r>
            <a:r>
              <a:rPr lang="en">
                <a:solidFill>
                  <a:srgbClr val="000000"/>
                </a:solidFill>
              </a:rPr>
              <a:t>: Shows one child of a stack of children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rgbClr val="4CAF50"/>
              </a:solidFill>
            </a:endParaRPr>
          </a:p>
        </p:txBody>
      </p:sp>
      <p:sp>
        <p:nvSpPr>
          <p:cNvPr id="498" name="Google Shape;498;p8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Class hierarchy vs. layout hierarchy</a:t>
            </a:r>
            <a:endParaRPr/>
          </a:p>
        </p:txBody>
      </p:sp>
      <p:sp>
        <p:nvSpPr>
          <p:cNvPr id="504" name="Google Shape;504;p87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class-hierarchy is standard object-oriented class inheritance</a:t>
            </a:r>
            <a:endParaRPr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is-an Object</a:t>
            </a:r>
            <a:endParaRPr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Superclass-subclass relationship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Layout hierarchy is how views are visually arranged</a:t>
            </a:r>
            <a:endParaRPr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chemeClr val="dk1"/>
                </a:solidFill>
              </a:rPr>
              <a:t> can contain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s arranged in a row</a:t>
            </a:r>
            <a:endParaRPr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Parent-child relationship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5" name="Google Shape;505;p8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viewgroups and views</a:t>
            </a:r>
            <a:endParaRPr/>
          </a:p>
        </p:txBody>
      </p:sp>
      <p:sp>
        <p:nvSpPr>
          <p:cNvPr id="511" name="Google Shape;511;p8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512" name="Google Shape;512;p88"/>
          <p:cNvSpPr/>
          <p:nvPr/>
        </p:nvSpPr>
        <p:spPr>
          <a:xfrm>
            <a:off x="3577750" y="1294275"/>
            <a:ext cx="1566000" cy="5727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ViewGroup</a:t>
            </a:r>
            <a:endParaRPr b="1"/>
          </a:p>
        </p:txBody>
      </p:sp>
      <p:sp>
        <p:nvSpPr>
          <p:cNvPr id="513" name="Google Shape;513;p88"/>
          <p:cNvSpPr/>
          <p:nvPr/>
        </p:nvSpPr>
        <p:spPr>
          <a:xfrm>
            <a:off x="1914000" y="2251450"/>
            <a:ext cx="1566000" cy="5727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ViewGroup</a:t>
            </a:r>
            <a:endParaRPr b="1"/>
          </a:p>
        </p:txBody>
      </p:sp>
      <p:sp>
        <p:nvSpPr>
          <p:cNvPr id="514" name="Google Shape;514;p88"/>
          <p:cNvSpPr/>
          <p:nvPr/>
        </p:nvSpPr>
        <p:spPr>
          <a:xfrm>
            <a:off x="3838900" y="2251450"/>
            <a:ext cx="1043700" cy="572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</a:t>
            </a:r>
            <a:endParaRPr b="1"/>
          </a:p>
        </p:txBody>
      </p:sp>
      <p:sp>
        <p:nvSpPr>
          <p:cNvPr id="515" name="Google Shape;515;p88"/>
          <p:cNvSpPr/>
          <p:nvPr/>
        </p:nvSpPr>
        <p:spPr>
          <a:xfrm>
            <a:off x="5187475" y="2251450"/>
            <a:ext cx="1043700" cy="572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</a:t>
            </a:r>
            <a:endParaRPr b="1"/>
          </a:p>
        </p:txBody>
      </p:sp>
      <p:sp>
        <p:nvSpPr>
          <p:cNvPr id="516" name="Google Shape;516;p88"/>
          <p:cNvSpPr/>
          <p:nvPr/>
        </p:nvSpPr>
        <p:spPr>
          <a:xfrm>
            <a:off x="718350" y="3284825"/>
            <a:ext cx="1043700" cy="572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</a:t>
            </a:r>
            <a:endParaRPr b="1"/>
          </a:p>
        </p:txBody>
      </p:sp>
      <p:sp>
        <p:nvSpPr>
          <p:cNvPr id="517" name="Google Shape;517;p88"/>
          <p:cNvSpPr/>
          <p:nvPr/>
        </p:nvSpPr>
        <p:spPr>
          <a:xfrm>
            <a:off x="1914000" y="3284825"/>
            <a:ext cx="1043700" cy="572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</a:t>
            </a:r>
            <a:endParaRPr b="1"/>
          </a:p>
        </p:txBody>
      </p:sp>
      <p:sp>
        <p:nvSpPr>
          <p:cNvPr id="518" name="Google Shape;518;p88"/>
          <p:cNvSpPr/>
          <p:nvPr/>
        </p:nvSpPr>
        <p:spPr>
          <a:xfrm>
            <a:off x="3109650" y="3284825"/>
            <a:ext cx="1043700" cy="5727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View</a:t>
            </a:r>
            <a:endParaRPr b="1"/>
          </a:p>
        </p:txBody>
      </p:sp>
      <p:cxnSp>
        <p:nvCxnSpPr>
          <p:cNvPr id="519" name="Google Shape;519;p88"/>
          <p:cNvCxnSpPr>
            <a:stCxn id="512" idx="2"/>
            <a:endCxn id="513" idx="0"/>
          </p:cNvCxnSpPr>
          <p:nvPr/>
        </p:nvCxnSpPr>
        <p:spPr>
          <a:xfrm flipH="1">
            <a:off x="2696950" y="1866975"/>
            <a:ext cx="1663800" cy="384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0" name="Google Shape;520;p88"/>
          <p:cNvCxnSpPr>
            <a:stCxn id="512" idx="2"/>
            <a:endCxn id="514" idx="0"/>
          </p:cNvCxnSpPr>
          <p:nvPr/>
        </p:nvCxnSpPr>
        <p:spPr>
          <a:xfrm>
            <a:off x="4360750" y="1866975"/>
            <a:ext cx="0" cy="384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1" name="Google Shape;521;p88"/>
          <p:cNvCxnSpPr>
            <a:stCxn id="512" idx="2"/>
            <a:endCxn id="515" idx="0"/>
          </p:cNvCxnSpPr>
          <p:nvPr/>
        </p:nvCxnSpPr>
        <p:spPr>
          <a:xfrm>
            <a:off x="4360750" y="1866975"/>
            <a:ext cx="1348500" cy="384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88"/>
          <p:cNvCxnSpPr>
            <a:stCxn id="513" idx="2"/>
            <a:endCxn id="516" idx="0"/>
          </p:cNvCxnSpPr>
          <p:nvPr/>
        </p:nvCxnSpPr>
        <p:spPr>
          <a:xfrm flipH="1">
            <a:off x="1240200" y="2824150"/>
            <a:ext cx="1456800" cy="46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3" name="Google Shape;523;p88"/>
          <p:cNvCxnSpPr>
            <a:stCxn id="513" idx="2"/>
            <a:endCxn id="517" idx="0"/>
          </p:cNvCxnSpPr>
          <p:nvPr/>
        </p:nvCxnSpPr>
        <p:spPr>
          <a:xfrm flipH="1">
            <a:off x="2436000" y="2824150"/>
            <a:ext cx="261000" cy="46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4" name="Google Shape;524;p88"/>
          <p:cNvCxnSpPr>
            <a:stCxn id="513" idx="2"/>
            <a:endCxn id="518" idx="0"/>
          </p:cNvCxnSpPr>
          <p:nvPr/>
        </p:nvCxnSpPr>
        <p:spPr>
          <a:xfrm>
            <a:off x="2697000" y="2824150"/>
            <a:ext cx="934500" cy="460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5" name="Google Shape;525;p88"/>
          <p:cNvSpPr txBox="1"/>
          <p:nvPr/>
        </p:nvSpPr>
        <p:spPr>
          <a:xfrm>
            <a:off x="5505975" y="1343325"/>
            <a:ext cx="363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Root view is always a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ViewGroup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and screen layout</a:t>
            </a:r>
            <a:endParaRPr/>
          </a:p>
        </p:txBody>
      </p:sp>
      <p:sp>
        <p:nvSpPr>
          <p:cNvPr id="531" name="Google Shape;531;p8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532" name="Google Shape;53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25" y="987800"/>
            <a:ext cx="6086400" cy="3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in the layout editor</a:t>
            </a:r>
            <a:endParaRPr/>
          </a:p>
        </p:txBody>
      </p:sp>
      <p:sp>
        <p:nvSpPr>
          <p:cNvPr id="538" name="Google Shape;538;p9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539" name="Google Shape;539;p90"/>
          <p:cNvPicPr preferRelativeResize="0"/>
          <p:nvPr/>
        </p:nvPicPr>
        <p:blipFill rotWithShape="1">
          <a:blip r:embed="rId3">
            <a:alphaModFix/>
          </a:blip>
          <a:srcRect l="25718" t="21287" r="21415" b="36052"/>
          <a:stretch/>
        </p:blipFill>
        <p:spPr>
          <a:xfrm>
            <a:off x="1702250" y="1012125"/>
            <a:ext cx="6048076" cy="3531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90"/>
          <p:cNvSpPr/>
          <p:nvPr/>
        </p:nvSpPr>
        <p:spPr>
          <a:xfrm>
            <a:off x="1702212" y="1012125"/>
            <a:ext cx="2629200" cy="1149600"/>
          </a:xfrm>
          <a:prstGeom prst="rect">
            <a:avLst/>
          </a:prstGeom>
          <a:noFill/>
          <a:ln w="38100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1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6" name="Google Shape;546;p91"/>
          <p:cNvSpPr txBox="1">
            <a:spLocks noGrp="1"/>
          </p:cNvSpPr>
          <p:nvPr>
            <p:ph type="body" idx="1"/>
          </p:nvPr>
        </p:nvSpPr>
        <p:spPr>
          <a:xfrm>
            <a:off x="311700" y="954550"/>
            <a:ext cx="8520600" cy="3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LinearLayout 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:orientation=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"vertical"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:layout_width=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:layout_height=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TextView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&lt;/LinearLayout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7" name="Google Shape;547;p9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Java Activity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92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832300" cy="3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 linearL = new LinearLayout(this);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linearL.setOrientation(LinearLayout.VERTICAL);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linearL.addView(myText);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setContentView(linearL);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9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3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width and height in Java code</a:t>
            </a:r>
            <a:endParaRPr/>
          </a:p>
        </p:txBody>
      </p:sp>
      <p:sp>
        <p:nvSpPr>
          <p:cNvPr id="560" name="Google Shape;560;p93"/>
          <p:cNvSpPr txBox="1">
            <a:spLocks noGrp="1"/>
          </p:cNvSpPr>
          <p:nvPr>
            <p:ph type="body" idx="1"/>
          </p:nvPr>
        </p:nvSpPr>
        <p:spPr>
          <a:xfrm>
            <a:off x="2355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Set the width and height of a view: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LinearLayout.LayoutParams layoutParams =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new Linear.LayoutParams(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LayoutParams.MATCH_PARENT,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LayoutParams.MATCH_CONTENT);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myView.setLayoutParams(layoutParams);</a:t>
            </a:r>
            <a:endParaRPr>
              <a:solidFill>
                <a:srgbClr val="303336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61" name="Google Shape;561;p9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view hierarchies</a:t>
            </a:r>
            <a:endParaRPr/>
          </a:p>
        </p:txBody>
      </p:sp>
      <p:sp>
        <p:nvSpPr>
          <p:cNvPr id="567" name="Google Shape;567;p9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568" name="Google Shape;568;p94"/>
          <p:cNvSpPr txBox="1"/>
          <p:nvPr/>
        </p:nvSpPr>
        <p:spPr>
          <a:xfrm>
            <a:off x="87150" y="1088325"/>
            <a:ext cx="8868600" cy="3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Arrangement of view hierarchy affects app performance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 smallest number of simplest views possible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 the hierarchy flat—limit nesting of views and view groups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23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editor and Constraint</a:t>
            </a:r>
            <a:br>
              <a:rPr lang="en"/>
            </a:br>
            <a:r>
              <a:rPr lang="en"/>
              <a:t>Layout</a:t>
            </a:r>
            <a:endParaRPr/>
          </a:p>
        </p:txBody>
      </p:sp>
      <p:sp>
        <p:nvSpPr>
          <p:cNvPr id="574" name="Google Shape;574;p9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9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5" name="Google Shape;355;p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398800" cy="31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Views, view groups, and view hierarchy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layout editor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 handling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356" name="Google Shape;356;p69"/>
          <p:cNvSpPr txBox="1">
            <a:spLocks noGrp="1"/>
          </p:cNvSpPr>
          <p:nvPr>
            <p:ph type="sldNum" idx="12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6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layout editor with ConstraintLayout</a:t>
            </a:r>
            <a:endParaRPr/>
          </a:p>
        </p:txBody>
      </p:sp>
      <p:sp>
        <p:nvSpPr>
          <p:cNvPr id="580" name="Google Shape;580;p9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581" name="Google Shape;581;p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415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Connect UI elements to parent layout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Resize and position elements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Align elements to others 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Adjust margins and dimensions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Change attributes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2" name="Google Shape;582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323" y="1152475"/>
            <a:ext cx="3241500" cy="27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7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is ConstraintLayout?</a:t>
            </a:r>
            <a:endParaRPr/>
          </a:p>
        </p:txBody>
      </p:sp>
      <p:sp>
        <p:nvSpPr>
          <p:cNvPr id="588" name="Google Shape;588;p9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589" name="Google Shape;589;p9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Default layout for new Android Studio project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en"/>
              <a:t> that offers flexibility for layout design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Provides constraints to determine positions and alignment of UI elements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Constraint is a connection to another view, parent layout, or invisible guideline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Layout editor main toolbar</a:t>
            </a:r>
            <a:endParaRPr/>
          </a:p>
        </p:txBody>
      </p:sp>
      <p:sp>
        <p:nvSpPr>
          <p:cNvPr id="595" name="Google Shape;595;p9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596" name="Google Shape;596;p98"/>
          <p:cNvSpPr txBox="1">
            <a:spLocks noGrp="1"/>
          </p:cNvSpPr>
          <p:nvPr>
            <p:ph type="body" idx="1"/>
          </p:nvPr>
        </p:nvSpPr>
        <p:spPr>
          <a:xfrm>
            <a:off x="311700" y="1816450"/>
            <a:ext cx="8520600" cy="28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Design Surface: Design and Blueprint panes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Orientation in Editor: Portrait and Landscape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Device in Editor: Choose device for preview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API Version in Editor: Choose API for preview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Theme in Editor: Choose theme for preview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Locale in Editor: Choose language/locale for preview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7" name="Google Shape;59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713" y="1089675"/>
            <a:ext cx="6798575" cy="7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ConstraintLayout toolbar in layout editor</a:t>
            </a:r>
            <a:endParaRPr/>
          </a:p>
        </p:txBody>
      </p:sp>
      <p:sp>
        <p:nvSpPr>
          <p:cNvPr id="603" name="Google Shape;603;p9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604" name="Google Shape;604;p99"/>
          <p:cNvSpPr txBox="1">
            <a:spLocks noGrp="1"/>
          </p:cNvSpPr>
          <p:nvPr>
            <p:ph type="body" idx="1"/>
          </p:nvPr>
        </p:nvSpPr>
        <p:spPr>
          <a:xfrm>
            <a:off x="311700" y="1986538"/>
            <a:ext cx="8520600" cy="26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Show: Show Constraints and Show Margins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Autoconnect: Enable or disable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Clear All Constraints: Clear all constraints in layout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Infer Constraints: Create constraints by inference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Default Margins: Set default margins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Pack: Pack or expand selected elements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Align: Align selected elements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Guidelines: Add vertical or horizontal guidelines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Zoom controls: Zoom in or out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pic>
        <p:nvPicPr>
          <p:cNvPr id="605" name="Google Shape;605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388" y="1016426"/>
            <a:ext cx="7159225" cy="8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0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Autoconnect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611" name="Google Shape;611;p10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612" name="Google Shape;612;p10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25300" cy="3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Enable Autoconnect      in toolbar if disabled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Drag element to any part of a layout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Autoconnect generates constraints against parent layout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3" name="Google Shape;613;p100" descr="Screen Shot 2016-05-12 at 8.30.36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825" y="1440975"/>
            <a:ext cx="333800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064" y="1190975"/>
            <a:ext cx="4637236" cy="31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1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ConstraintLayout handles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0" name="Google Shape;620;p10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621" name="Google Shape;621;p101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Resizing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line and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Baseline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2" name="Google Shape;6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100" y="1072025"/>
            <a:ext cx="39147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2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Align elements by baseline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8" name="Google Shape;628;p10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629" name="Google Shape;629;p102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     baseline constraint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Drag from baseline to other element's baseline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0" name="Google Shape;630;p102" descr="Screen Shot 2017-05-08 at 3.01.44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75" y="1286033"/>
            <a:ext cx="324650" cy="3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350" y="1513963"/>
            <a:ext cx="4544850" cy="245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10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638" name="Google Shape;638;p103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Attributes tab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includes: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Margin controls for positioning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such as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39" name="Google Shape;63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25" y="1480950"/>
            <a:ext cx="3373850" cy="15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4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 view inspector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10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646" name="Google Shape;646;p104"/>
          <p:cNvSpPr txBox="1"/>
          <p:nvPr/>
        </p:nvSpPr>
        <p:spPr>
          <a:xfrm>
            <a:off x="97650" y="1020650"/>
            <a:ext cx="5379600" cy="3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Vertical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Horizontal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close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7" name="Google Shape;64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350" y="1034730"/>
            <a:ext cx="2958025" cy="35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5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Layout_width and layout_height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3" name="Google Shape;653;p10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654" name="Google Shape;654;p105"/>
          <p:cNvSpPr txBox="1"/>
          <p:nvPr/>
        </p:nvSpPr>
        <p:spPr>
          <a:xfrm>
            <a:off x="97650" y="1020650"/>
            <a:ext cx="8715900" cy="3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change with size controls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match_constraint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Expands element to fill its parent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wrap_content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Shrinks element to enclose content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Fixed number of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(density-independent pixels)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5" name="Google Shape;655;p105" descr="Screen Shot 2016-05-12 at 5.13.1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000" y="1832828"/>
            <a:ext cx="471100" cy="20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6" name="Google Shape;656;p105" descr="Screen Shot 2016-05-12 at 5.14.04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07" y="2337491"/>
            <a:ext cx="471100" cy="182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7" name="Google Shape;657;p105" descr="Screen Shot 2016-05-12 at 5.14.18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00" y="2824650"/>
            <a:ext cx="471100" cy="18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150" y="3347650"/>
            <a:ext cx="9048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</a:t>
            </a:r>
            <a:endParaRPr/>
          </a:p>
        </p:txBody>
      </p:sp>
      <p:sp>
        <p:nvSpPr>
          <p:cNvPr id="362" name="Google Shape;362;p7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</a:t>
            </a:r>
            <a:endParaRPr/>
          </a:p>
        </p:txBody>
      </p:sp>
      <p:sp>
        <p:nvSpPr>
          <p:cNvPr id="664" name="Google Shape;664;p10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665" name="Google Shape;665;p10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To view and edit all attributes for element: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</a:t>
            </a:r>
            <a:r>
              <a:rPr lang="en" b="1"/>
              <a:t>Attributes</a:t>
            </a:r>
            <a:r>
              <a:rPr lang="en"/>
              <a:t> tab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element in design, blueprint, or Component Tree 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Change most-used attributes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    at top or </a:t>
            </a:r>
            <a:r>
              <a:rPr lang="en" b="1"/>
              <a:t>View more attributes</a:t>
            </a:r>
            <a:r>
              <a:rPr lang="en"/>
              <a:t> at bottom to see and change more attributes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6" name="Google Shape;666;p106" descr="Screen Shot 2016-05-13 at 12.52.37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440" y="3611225"/>
            <a:ext cx="287350" cy="2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7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 example: TextView</a:t>
            </a:r>
            <a:endParaRPr/>
          </a:p>
        </p:txBody>
      </p:sp>
      <p:sp>
        <p:nvSpPr>
          <p:cNvPr id="672" name="Google Shape;672;p10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pic>
        <p:nvPicPr>
          <p:cNvPr id="673" name="Google Shape;67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38" y="988602"/>
            <a:ext cx="4444325" cy="36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Preview layouts</a:t>
            </a:r>
            <a:endParaRPr/>
          </a:p>
        </p:txBody>
      </p:sp>
      <p:sp>
        <p:nvSpPr>
          <p:cNvPr id="679" name="Google Shape;679;p10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680" name="Google Shape;680;p10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horizontal/vertical orientation: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lang="en" b="1"/>
              <a:t>Switch to Landscape</a:t>
            </a:r>
            <a:r>
              <a:rPr lang="en"/>
              <a:t> or </a:t>
            </a:r>
            <a:r>
              <a:rPr lang="en" b="1"/>
              <a:t>Switch to Portrait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different devices: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Device in Editor button 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device 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1" name="Google Shape;68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0" y="1955900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575" y="3467025"/>
            <a:ext cx="102574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landscape</a:t>
            </a:r>
            <a:endParaRPr/>
          </a:p>
        </p:txBody>
      </p:sp>
      <p:sp>
        <p:nvSpPr>
          <p:cNvPr id="688" name="Google Shape;688;p10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689" name="Google Shape;689;p10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824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lang="en" b="1"/>
              <a:t>Create Landscape Variation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(land)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690" name="Google Shape;6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00" y="1409125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225" y="1322250"/>
            <a:ext cx="28670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0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tablet</a:t>
            </a:r>
            <a:endParaRPr/>
          </a:p>
        </p:txBody>
      </p:sp>
      <p:sp>
        <p:nvSpPr>
          <p:cNvPr id="697" name="Google Shape;697;p11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698" name="Google Shape;698;p1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Layout Editor 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lang="en" b="1"/>
              <a:t>Create layout x-large Variation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(xlarge)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699" name="Google Shape;699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50" y="1451775"/>
            <a:ext cx="45922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Handling</a:t>
            </a:r>
            <a:endParaRPr/>
          </a:p>
        </p:txBody>
      </p:sp>
      <p:sp>
        <p:nvSpPr>
          <p:cNvPr id="705" name="Google Shape;705;p11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2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11" name="Google Shape;711;p11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712" name="Google Shape;712;p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Something that happens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UI: Click, tap, drag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Device: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DetectedActivity</a:t>
            </a:r>
            <a:r>
              <a:rPr lang="en"/>
              <a:t> such as walking, driving, tilting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Events are "noticed" by the Android 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3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 Handlers</a:t>
            </a:r>
            <a:endParaRPr/>
          </a:p>
        </p:txBody>
      </p:sp>
      <p:sp>
        <p:nvSpPr>
          <p:cNvPr id="718" name="Google Shape;718;p11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719" name="Google Shape;719;p1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Methods that do something in response to a click 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method, called an </a:t>
            </a:r>
            <a:r>
              <a:rPr lang="en" b="1"/>
              <a:t>event handler</a:t>
            </a:r>
            <a:r>
              <a:rPr lang="en"/>
              <a:t>, is triggered by a specific event and does something in response to the event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Attach in XML and implement in Java</a:t>
            </a:r>
            <a:endParaRPr/>
          </a:p>
        </p:txBody>
      </p:sp>
      <p:sp>
        <p:nvSpPr>
          <p:cNvPr id="725" name="Google Shape;725;p11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726" name="Google Shape;726;p1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940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Attach handler to view in XML layout:</a:t>
            </a:r>
            <a:endParaRPr b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android:onClick="showToast"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114"/>
          <p:cNvSpPr txBox="1">
            <a:spLocks noGrp="1"/>
          </p:cNvSpPr>
          <p:nvPr>
            <p:ph type="body" idx="1"/>
          </p:nvPr>
        </p:nvSpPr>
        <p:spPr>
          <a:xfrm>
            <a:off x="4210400" y="1111425"/>
            <a:ext cx="4690800" cy="31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Implement handler in Java activity:</a:t>
            </a:r>
            <a:endParaRPr b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public void showToast(View view)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String msg = "Hello Toast!";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 toast = Toast.makeText(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this, msg, duration);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toast.show();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728" name="Google Shape;728;p114"/>
          <p:cNvCxnSpPr/>
          <p:nvPr/>
        </p:nvCxnSpPr>
        <p:spPr>
          <a:xfrm flipH="1">
            <a:off x="4055825" y="1099875"/>
            <a:ext cx="10800" cy="32349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Alternative: Set click handler in Java</a:t>
            </a:r>
            <a:endParaRPr/>
          </a:p>
        </p:txBody>
      </p:sp>
      <p:sp>
        <p:nvSpPr>
          <p:cNvPr id="734" name="Google Shape;734;p11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735" name="Google Shape;735;p115"/>
          <p:cNvSpPr txBox="1">
            <a:spLocks noGrp="1"/>
          </p:cNvSpPr>
          <p:nvPr>
            <p:ph type="body" idx="1"/>
          </p:nvPr>
        </p:nvSpPr>
        <p:spPr>
          <a:xfrm>
            <a:off x="311700" y="1086350"/>
            <a:ext cx="8832300" cy="3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final Button button = (Button) findViewById(R.id.button_id);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button.setOnClickListener(new View.OnClickListener()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public void onClick(View v)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String msg = "Hello Toast!";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 toast = Toast.makeText(this, msg, duration);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toast.show();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});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1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see is a view</a:t>
            </a:r>
            <a:endParaRPr/>
          </a:p>
        </p:txBody>
      </p:sp>
      <p:sp>
        <p:nvSpPr>
          <p:cNvPr id="368" name="Google Shape;368;p71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5647200" cy="17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look at your mobile device,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every user interface element that you see is a </a:t>
            </a:r>
            <a:r>
              <a:rPr lang="en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7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70" name="Google Shape;370;p71"/>
          <p:cNvSpPr txBox="1"/>
          <p:nvPr/>
        </p:nvSpPr>
        <p:spPr>
          <a:xfrm>
            <a:off x="4569200" y="2833450"/>
            <a:ext cx="1190700" cy="6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Views</a:t>
            </a:r>
            <a:endParaRPr sz="2400"/>
          </a:p>
        </p:txBody>
      </p:sp>
      <p:pic>
        <p:nvPicPr>
          <p:cNvPr id="371" name="Google Shape;37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575" y="1076274"/>
            <a:ext cx="1936424" cy="3451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372" name="Google Shape;372;p71"/>
          <p:cNvCxnSpPr/>
          <p:nvPr/>
        </p:nvCxnSpPr>
        <p:spPr>
          <a:xfrm flipH="1">
            <a:off x="5548975" y="1685325"/>
            <a:ext cx="1420800" cy="14208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3" name="Google Shape;373;p71"/>
          <p:cNvCxnSpPr/>
          <p:nvPr/>
        </p:nvCxnSpPr>
        <p:spPr>
          <a:xfrm rot="10800000">
            <a:off x="5546244" y="3100250"/>
            <a:ext cx="1338600" cy="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" name="Google Shape;374;p71"/>
          <p:cNvCxnSpPr/>
          <p:nvPr/>
        </p:nvCxnSpPr>
        <p:spPr>
          <a:xfrm rot="10800000">
            <a:off x="5549125" y="3100400"/>
            <a:ext cx="979800" cy="9798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1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741" name="Google Shape;741;p116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7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47" name="Google Shape;747;p11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static data from code in your layouts.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Strings, dimensions, images, menu text, colors, styles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Useful for localization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8" name="Google Shape;748;p117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7250"/>
            <a:ext cx="2903000" cy="36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18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Where are the resources in your project?</a:t>
            </a:r>
            <a:endParaRPr/>
          </a:p>
        </p:txBody>
      </p:sp>
      <p:sp>
        <p:nvSpPr>
          <p:cNvPr id="755" name="Google Shape;755;p118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cxnSp>
        <p:nvCxnSpPr>
          <p:cNvPr id="756" name="Google Shape;756;p118"/>
          <p:cNvCxnSpPr/>
          <p:nvPr/>
        </p:nvCxnSpPr>
        <p:spPr>
          <a:xfrm rot="10800000" flipH="1">
            <a:off x="3325550" y="1878175"/>
            <a:ext cx="1101000" cy="6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757" name="Google Shape;757;p118"/>
          <p:cNvSpPr txBox="1"/>
          <p:nvPr/>
        </p:nvSpPr>
        <p:spPr>
          <a:xfrm>
            <a:off x="4426500" y="1580650"/>
            <a:ext cx="4285800" cy="10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and resource files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stored in </a:t>
            </a:r>
            <a:r>
              <a:rPr lang="en" sz="2400" b="1"/>
              <a:t>res</a:t>
            </a:r>
            <a:r>
              <a:rPr lang="en" sz="2400"/>
              <a:t> folder</a:t>
            </a:r>
            <a:endParaRPr sz="2400"/>
          </a:p>
        </p:txBody>
      </p:sp>
      <p:sp>
        <p:nvSpPr>
          <p:cNvPr id="758" name="Google Shape;758;p118"/>
          <p:cNvSpPr/>
          <p:nvPr/>
        </p:nvSpPr>
        <p:spPr>
          <a:xfrm>
            <a:off x="332550" y="1762525"/>
            <a:ext cx="2882100" cy="2582700"/>
          </a:xfrm>
          <a:prstGeom prst="rect">
            <a:avLst/>
          </a:prstGeom>
          <a:noFill/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9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Refer to resources in code</a:t>
            </a:r>
            <a:endParaRPr/>
          </a:p>
        </p:txBody>
      </p:sp>
      <p:sp>
        <p:nvSpPr>
          <p:cNvPr id="764" name="Google Shape;764;p119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765" name="Google Shape;765;p119"/>
          <p:cNvSpPr txBox="1">
            <a:spLocks noGrp="1"/>
          </p:cNvSpPr>
          <p:nvPr>
            <p:ph type="body" idx="1"/>
          </p:nvPr>
        </p:nvSpPr>
        <p:spPr>
          <a:xfrm>
            <a:off x="311700" y="1019825"/>
            <a:ext cx="8709300" cy="3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Layout: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R.layout.activity_main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setContentView(R.layout.activity_main);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R.id.recyclerview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rv = (RecyclerView) findViewById(R.id.recyclerview);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Java: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R.string.title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XML: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android:text="@string/title"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0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Measurements</a:t>
            </a:r>
            <a:endParaRPr/>
          </a:p>
        </p:txBody>
      </p:sp>
      <p:sp>
        <p:nvSpPr>
          <p:cNvPr id="771" name="Google Shape;771;p120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Density-independent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/>
              <a:t>): for Views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Scale-independent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</a:t>
            </a:r>
            <a:r>
              <a:rPr lang="en"/>
              <a:t>): for text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Don't use device-dependent or density-dependent units: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px</a:t>
            </a:r>
            <a:r>
              <a:rPr lang="en"/>
              <a:t>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Measurement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mm</a:t>
            </a:r>
            <a:r>
              <a:rPr lang="en"/>
              <a:t>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Points - typography 1/72 inch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pt</a:t>
            </a:r>
            <a:r>
              <a:rPr lang="en"/>
              <a:t>)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72" name="Google Shape;772;p120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cxnSp>
        <p:nvCxnSpPr>
          <p:cNvPr id="773" name="Google Shape;773;p120"/>
          <p:cNvCxnSpPr/>
          <p:nvPr/>
        </p:nvCxnSpPr>
        <p:spPr>
          <a:xfrm>
            <a:off x="347850" y="2914200"/>
            <a:ext cx="5508300" cy="1595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4" name="Google Shape;774;p120"/>
          <p:cNvCxnSpPr/>
          <p:nvPr/>
        </p:nvCxnSpPr>
        <p:spPr>
          <a:xfrm rot="10800000" flipH="1">
            <a:off x="454500" y="2956500"/>
            <a:ext cx="5295000" cy="1510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0" name="Google Shape;780;p121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2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6" name="Google Shape;786;p122"/>
          <p:cNvSpPr txBox="1">
            <a:spLocks noGrp="1"/>
          </p:cNvSpPr>
          <p:nvPr>
            <p:ph type="body" idx="1"/>
          </p:nvPr>
        </p:nvSpPr>
        <p:spPr>
          <a:xfrm>
            <a:off x="311700" y="1030925"/>
            <a:ext cx="8520600" cy="35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Views: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 class documentation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4"/>
              </a:rPr>
              <a:t>device independent pixels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Button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 class documentation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TextView</a:t>
            </a:r>
            <a:r>
              <a:rPr lang="en" sz="2000" u="sng">
                <a:solidFill>
                  <a:schemeClr val="hlink"/>
                </a:solidFill>
                <a:hlinkClick r:id="rId6"/>
              </a:rPr>
              <a:t> class documentation</a:t>
            </a:r>
            <a:endParaRPr sz="2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Layouts: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developer.android.com Layouts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Common Layout Objects</a:t>
            </a:r>
            <a:endParaRPr sz="2000"/>
          </a:p>
        </p:txBody>
      </p:sp>
      <p:sp>
        <p:nvSpPr>
          <p:cNvPr id="787" name="Google Shape;787;p12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3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even more</a:t>
            </a:r>
            <a:endParaRPr/>
          </a:p>
        </p:txBody>
      </p:sp>
      <p:sp>
        <p:nvSpPr>
          <p:cNvPr id="793" name="Google Shape;793;p123"/>
          <p:cNvSpPr txBox="1">
            <a:spLocks noGrp="1"/>
          </p:cNvSpPr>
          <p:nvPr>
            <p:ph type="body" idx="1"/>
          </p:nvPr>
        </p:nvSpPr>
        <p:spPr>
          <a:xfrm>
            <a:off x="235500" y="1096275"/>
            <a:ext cx="4354200" cy="31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Resources: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Android resources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Color</a:t>
            </a:r>
            <a:r>
              <a:rPr lang="en" sz="2000"/>
              <a:t> class definition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R.color</a:t>
            </a:r>
            <a:r>
              <a:rPr lang="en" sz="2000" u="sng">
                <a:solidFill>
                  <a:schemeClr val="hlink"/>
                </a:solidFill>
                <a:hlinkClick r:id="rId5"/>
              </a:rPr>
              <a:t> resources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6"/>
              </a:rPr>
              <a:t>Supporting Different Densities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Color Hex Color Codes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94" name="Google Shape;794;p12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795" name="Google Shape;795;p123"/>
          <p:cNvSpPr txBox="1">
            <a:spLocks noGrp="1"/>
          </p:cNvSpPr>
          <p:nvPr>
            <p:ph type="body" idx="1"/>
          </p:nvPr>
        </p:nvSpPr>
        <p:spPr>
          <a:xfrm>
            <a:off x="4637400" y="1106760"/>
            <a:ext cx="4354200" cy="31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Other: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Android Studio documentation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Image Asset Studio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UI Overview</a:t>
            </a:r>
            <a:r>
              <a:rPr lang="en" sz="2000"/>
              <a:t>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Vocabulary words and concepts glossary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2"/>
              </a:rPr>
              <a:t>Model-View-Presenter</a:t>
            </a:r>
            <a:r>
              <a:rPr lang="en" sz="2000"/>
              <a:t> </a:t>
            </a:r>
            <a:br>
              <a:rPr lang="en" sz="2000"/>
            </a:br>
            <a:r>
              <a:rPr lang="en" sz="2000"/>
              <a:t>(MVP) architecture pattern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3"/>
              </a:rPr>
              <a:t>Architectural patterns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801" name="Google Shape;801;p12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802" name="Google Shape;802;p124"/>
          <p:cNvSpPr txBox="1"/>
          <p:nvPr/>
        </p:nvSpPr>
        <p:spPr>
          <a:xfrm>
            <a:off x="311700" y="1530325"/>
            <a:ext cx="8520600" cy="2483400"/>
          </a:xfrm>
          <a:prstGeom prst="rect">
            <a:avLst/>
          </a:prstGeom>
          <a:noFill/>
          <a:ln w="38100" cap="flat" cmpd="sng">
            <a:solidFill>
              <a:srgbClr val="4CAF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1.2 Layouts and resources for the UI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Practicals: 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0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1.2A : Your first interactive UI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1.2B : The layout editor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2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808" name="Google Shape;808;p12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12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810" name="Google Shape;810;p12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2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view?</a:t>
            </a:r>
            <a:endParaRPr/>
          </a:p>
        </p:txBody>
      </p:sp>
      <p:sp>
        <p:nvSpPr>
          <p:cNvPr id="380" name="Google Shape;380;p72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subclasses are basic user interface building blocks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TextView</a:t>
            </a:r>
            <a:r>
              <a:rPr lang="en"/>
              <a:t> class), edit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EditText</a:t>
            </a:r>
            <a:r>
              <a:rPr lang="en"/>
              <a:t> class)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Buttons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/>
              <a:t> class), </a:t>
            </a:r>
            <a:r>
              <a:rPr lang="en" u="sng">
                <a:solidFill>
                  <a:schemeClr val="accent5"/>
                </a:solidFill>
                <a:hlinkClick r:id="rId7"/>
              </a:rPr>
              <a:t>menus</a:t>
            </a:r>
            <a:r>
              <a:rPr lang="en"/>
              <a:t>, other controls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Scrollable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ScrollView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RecyclerView</a:t>
            </a:r>
            <a:r>
              <a:rPr lang="en"/>
              <a:t>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images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r>
              <a:rPr lang="en"/>
              <a:t>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/>
              <a:t>Group views (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1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1" name="Google Shape;381;p72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E8AC-A301-4507-80C0-E0224B30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CODELABS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250604-81B4-4B43-B62A-5478097BF4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EDA3C-A296-493F-86A2-4D5A7FD1058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DE0342-3651-4893-BB5D-DA1B1FA580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93527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/>
              <a:t>App Overview</a:t>
            </a:r>
            <a:endParaRPr dirty="0"/>
          </a:p>
        </p:txBody>
      </p:sp>
      <p:sp>
        <p:nvSpPr>
          <p:cNvPr id="801" name="Google Shape;801;p12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7AA2C5-6E3D-4DD1-B6D7-040754D42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971" y="998399"/>
            <a:ext cx="2130594" cy="363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186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8371D-F5D2-449E-86B7-9A6FD737F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1: Create and explore a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D57C9-CD75-4066-B7A2-803E649BB1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62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6FBB04-FFE3-41F3-B218-E5A74FEF9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829" y="1453763"/>
            <a:ext cx="5363036" cy="296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2628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389A9-099F-48F8-A744-72D0F084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2: Add View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B32A9-FA0D-4BD9-B886-B17ACC137E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Button</a:t>
            </a:r>
          </a:p>
          <a:p>
            <a:r>
              <a:rPr lang="en-US" dirty="0"/>
              <a:t>The second button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8D349-BFF4-4830-B849-324DC83B91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10267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756D-DEDD-418F-9489-0290AFCFC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3: Change UI element attributes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05F02-B99B-48E5-BDA1-3529C3E943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4757C-3DF6-4295-97EA-2C984D79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986" y="1012571"/>
            <a:ext cx="4709782" cy="361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3474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6646-6406-4723-9278-091D7FF91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4: Add a </a:t>
            </a:r>
            <a:r>
              <a:rPr lang="en-US" dirty="0" err="1"/>
              <a:t>TextView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0118E-1170-44D7-B621-D474D29F10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6F1B3B-0E1D-4D11-931D-2215023A8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271" y="1061884"/>
            <a:ext cx="4343645" cy="351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919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CF99F-6DE9-49E9-8B35-DBCAE35D3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5: Edit layout in XML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7DEC84-9740-4F82-8A77-BA377D20F2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D49702-3E16-4178-8E28-EDBB07848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83" y="1031213"/>
            <a:ext cx="3863345" cy="34205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CD3CBF-D64F-4FD4-9E4A-DB3961C80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660" y="2042906"/>
            <a:ext cx="4434348" cy="139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5041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779F1-C2A4-4603-BB46-47A8C13AE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6: Click Handler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C6B44D-0621-4C52-B789-419B821FF5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29BF64-918C-4EF6-9BE8-F640E351C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313" y="3537346"/>
            <a:ext cx="4971374" cy="10129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0AA03A-CF9D-4561-8056-714802DF6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290" y="1151298"/>
            <a:ext cx="3675420" cy="227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39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3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Examples of view subclasses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7" name="Google Shape;387;p73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88" name="Google Shape;388;p73"/>
          <p:cNvSpPr txBox="1"/>
          <p:nvPr/>
        </p:nvSpPr>
        <p:spPr>
          <a:xfrm>
            <a:off x="328525" y="1567025"/>
            <a:ext cx="18273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EditText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Slider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73"/>
          <p:cNvSpPr txBox="1"/>
          <p:nvPr/>
        </p:nvSpPr>
        <p:spPr>
          <a:xfrm>
            <a:off x="4501150" y="1485400"/>
            <a:ext cx="2223600" cy="23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CheckBox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RadioButton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875" y="1567025"/>
            <a:ext cx="1506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875" y="2408950"/>
            <a:ext cx="231896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4875" y="3149500"/>
            <a:ext cx="14687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050" y="1485399"/>
            <a:ext cx="1506450" cy="64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4050" y="2408950"/>
            <a:ext cx="1506450" cy="645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4039" y="3206225"/>
            <a:ext cx="825782" cy="10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>
            <a:spLocks noGrp="1"/>
          </p:cNvSpPr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1" name="Google Shape;401;p74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Color, dimensions, positioning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have focus (e.g., selected to receive user input)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interactive (respond to user clicks)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visible or not</a:t>
            </a:r>
            <a:endParaRPr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Relationships to other views</a:t>
            </a:r>
            <a:endParaRPr/>
          </a:p>
        </p:txBody>
      </p:sp>
      <p:sp>
        <p:nvSpPr>
          <p:cNvPr id="402" name="Google Shape;402;p74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>
            <a:spLocks noGrp="1"/>
          </p:cNvSpPr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views and layouts</a:t>
            </a:r>
            <a:endParaRPr/>
          </a:p>
        </p:txBody>
      </p:sp>
      <p:sp>
        <p:nvSpPr>
          <p:cNvPr id="408" name="Google Shape;408;p75"/>
          <p:cNvSpPr txBox="1">
            <a:spLocks noGrp="1"/>
          </p:cNvSpPr>
          <p:nvPr>
            <p:ph type="body" idx="1"/>
          </p:nvPr>
        </p:nvSpPr>
        <p:spPr>
          <a:xfrm>
            <a:off x="311700" y="1100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Android Studio layout editor: visual representation of XML 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XML editor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Java code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75"/>
          <p:cNvSpPr txBox="1">
            <a:spLocks noGrp="1"/>
          </p:cNvSpPr>
          <p:nvPr>
            <p:ph type="sldNum" idx="12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1967</Words>
  <Application>Microsoft Office PowerPoint</Application>
  <PresentationFormat>On-screen Show (16:9)</PresentationFormat>
  <Paragraphs>402</Paragraphs>
  <Slides>67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67</vt:i4>
      </vt:variant>
    </vt:vector>
  </HeadingPairs>
  <TitlesOfParts>
    <vt:vector size="76" baseType="lpstr">
      <vt:lpstr>Open Sans</vt:lpstr>
      <vt:lpstr>Arial</vt:lpstr>
      <vt:lpstr>Roboto</vt:lpstr>
      <vt:lpstr>Consolas</vt:lpstr>
      <vt:lpstr>GDT master</vt:lpstr>
      <vt:lpstr>GDT master</vt:lpstr>
      <vt:lpstr>GDT master</vt:lpstr>
      <vt:lpstr>GDT master</vt:lpstr>
      <vt:lpstr>GDT master</vt:lpstr>
      <vt:lpstr>Build your first app</vt:lpstr>
      <vt:lpstr>1.2 Layouts and resources for the UI</vt:lpstr>
      <vt:lpstr>Contents</vt:lpstr>
      <vt:lpstr>Views</vt:lpstr>
      <vt:lpstr>Everything you see is a view</vt:lpstr>
      <vt:lpstr>What is a view?</vt:lpstr>
      <vt:lpstr>Examples of view subclasses</vt:lpstr>
      <vt:lpstr>View attributes</vt:lpstr>
      <vt:lpstr>Create views and layouts</vt:lpstr>
      <vt:lpstr>Android Studio layout editor</vt:lpstr>
      <vt:lpstr>View defined in XML</vt:lpstr>
      <vt:lpstr>View attributes in XML</vt:lpstr>
      <vt:lpstr>Create View in Java code</vt:lpstr>
      <vt:lpstr>What is the context? </vt:lpstr>
      <vt:lpstr>Custom views</vt:lpstr>
      <vt:lpstr>ViewGroup and View hierarchy</vt:lpstr>
      <vt:lpstr>ViewGroup contains "child" views</vt:lpstr>
      <vt:lpstr>ViewGroups for layouts </vt:lpstr>
      <vt:lpstr>Common Layout Classes</vt:lpstr>
      <vt:lpstr>Common Layout Classes</vt:lpstr>
      <vt:lpstr>Class hierarchy vs. layout hierarchy</vt:lpstr>
      <vt:lpstr>Hierarchy of viewgroups and views</vt:lpstr>
      <vt:lpstr>View hierarchy and screen layout</vt:lpstr>
      <vt:lpstr>View hierarchy in the layout editor</vt:lpstr>
      <vt:lpstr>Layout created in XML</vt:lpstr>
      <vt:lpstr>Layout created in Java Activity code</vt:lpstr>
      <vt:lpstr>Set width and height in Java code</vt:lpstr>
      <vt:lpstr>Best practices for view hierarchies</vt:lpstr>
      <vt:lpstr>The layout editor and Constraint Layout</vt:lpstr>
      <vt:lpstr>The layout editor with ConstraintLayout</vt:lpstr>
      <vt:lpstr>What is ConstraintLayout?</vt:lpstr>
      <vt:lpstr>Layout editor main toolbar</vt:lpstr>
      <vt:lpstr>ConstraintLayout toolbar in layout editor</vt:lpstr>
      <vt:lpstr>Autoconnect  </vt:lpstr>
      <vt:lpstr>ConstraintLayout handles</vt:lpstr>
      <vt:lpstr>Align elements by baseline</vt:lpstr>
      <vt:lpstr>Attributes pane</vt:lpstr>
      <vt:lpstr>Attributes pane view inspector</vt:lpstr>
      <vt:lpstr>Layout_width and layout_height</vt:lpstr>
      <vt:lpstr>Set attributes</vt:lpstr>
      <vt:lpstr>Set attributes example: TextView</vt:lpstr>
      <vt:lpstr>Preview layouts</vt:lpstr>
      <vt:lpstr>Create layout variant for landscape</vt:lpstr>
      <vt:lpstr>Create layout variant for tablet</vt:lpstr>
      <vt:lpstr>Event Handling</vt:lpstr>
      <vt:lpstr>Events</vt:lpstr>
      <vt:lpstr>Event Handlers</vt:lpstr>
      <vt:lpstr>Attach in XML and implement in Java</vt:lpstr>
      <vt:lpstr>Alternative: Set click handler in Java</vt:lpstr>
      <vt:lpstr>Resources and measurements</vt:lpstr>
      <vt:lpstr>Resources</vt:lpstr>
      <vt:lpstr>Where are the resources in your project?</vt:lpstr>
      <vt:lpstr>Refer to resources in code</vt:lpstr>
      <vt:lpstr>Measurements</vt:lpstr>
      <vt:lpstr>Learn more</vt:lpstr>
      <vt:lpstr>Learn more</vt:lpstr>
      <vt:lpstr>Learn even more</vt:lpstr>
      <vt:lpstr>What's Next?</vt:lpstr>
      <vt:lpstr>END</vt:lpstr>
      <vt:lpstr>CODELABS</vt:lpstr>
      <vt:lpstr>App Overview</vt:lpstr>
      <vt:lpstr>Task 1: Create and explore a project</vt:lpstr>
      <vt:lpstr>Task 2: Add View elements</vt:lpstr>
      <vt:lpstr>Task 3: Change UI element attributes</vt:lpstr>
      <vt:lpstr>Task 4: Add a TextView</vt:lpstr>
      <vt:lpstr>Task 5: Edit layout in XML</vt:lpstr>
      <vt:lpstr>Task 6: Click Handler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your first app</dc:title>
  <cp:lastModifiedBy>Vinh La</cp:lastModifiedBy>
  <cp:revision>4</cp:revision>
  <dcterms:modified xsi:type="dcterms:W3CDTF">2020-09-21T14:12:26Z</dcterms:modified>
</cp:coreProperties>
</file>